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16-01-2024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23677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16-01-2024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92027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16-01-2024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921049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16-01-2024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71871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971374-D93E-4E18-B306-4B8667F3CC90}" type="datetimeFigureOut">
              <a:rPr lang="en-IN" smtClean="0"/>
              <a:t>16-01-2024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373174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46971374-D93E-4E18-B306-4B8667F3CC90}" type="datetimeFigureOut">
              <a:rPr lang="en-IN" smtClean="0"/>
              <a:t>16-01-2024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53104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46971374-D93E-4E18-B306-4B8667F3CC90}" type="datetimeFigureOut">
              <a:rPr lang="en-IN" smtClean="0"/>
              <a:t>16-01-2024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479405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46971374-D93E-4E18-B306-4B8667F3CC90}" type="datetimeFigureOut">
              <a:rPr lang="en-IN" smtClean="0"/>
              <a:t>16-01-2024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88337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1374-D93E-4E18-B306-4B8667F3CC90}" type="datetimeFigureOut">
              <a:rPr lang="en-IN" smtClean="0"/>
              <a:t>16-01-2024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04931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16-01-2024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409499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16-01-2024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687073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71374-D93E-4E18-B306-4B8667F3CC90}" type="datetimeFigureOut">
              <a:rPr lang="en-IN" smtClean="0"/>
              <a:t>16-01-2024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1D2D0-CA15-445E-9816-32AB264313FF}" type="slidenum">
              <a:rPr lang="en-IN" smtClean="0"/>
              <a:t>‹#›</a:t>
            </a:fld>
            <a:endParaRPr lang="en-IN"/>
          </a:p>
        </p:txBody>
      </p:sp>
    </p:spTree>
    <p:extLst>
      <p:ext uri="{BB962C8B-B14F-4D97-AF65-F5344CB8AC3E}">
        <p14:creationId xmlns:p14="http://schemas.microsoft.com/office/powerpoint/2010/main" val="203551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034682"/>
          </a:xfrm>
        </p:spPr>
        <p:txBody>
          <a:bodyPr>
            <a:normAutofit/>
          </a:bodyPr>
          <a:lstStyle/>
          <a:p>
            <a:r>
              <a:rPr lang="en-US" u="sng" dirty="0"/>
              <a:t>KHATRA ADIBASI MAHAVIDYALAYA</a:t>
            </a:r>
            <a:br>
              <a:rPr lang="en-IN" dirty="0"/>
            </a:br>
            <a:r>
              <a:rPr lang="en-US" b="1" dirty="0"/>
              <a:t>      E-Content          </a:t>
            </a:r>
            <a:br>
              <a:rPr lang="en-IN" dirty="0"/>
            </a:br>
            <a:r>
              <a:rPr lang="en-US" b="1" dirty="0"/>
              <a:t> Department : Commerce</a:t>
            </a:r>
            <a:br>
              <a:rPr lang="en-IN" dirty="0"/>
            </a:br>
            <a:r>
              <a:rPr lang="en-US" sz="3600" b="1" dirty="0"/>
              <a:t> Department : Commerce</a:t>
            </a:r>
            <a:br>
              <a:rPr lang="en-IN" sz="3600" dirty="0"/>
            </a:br>
            <a:r>
              <a:rPr lang="en-US" sz="2400" b="1" dirty="0"/>
              <a:t>Semester: IV (Honours)</a:t>
            </a:r>
            <a:br>
              <a:rPr lang="en-IN" sz="2400" dirty="0"/>
            </a:br>
            <a:r>
              <a:rPr lang="en-US" sz="2400" b="1" dirty="0"/>
              <a:t>Session</a:t>
            </a:r>
            <a:r>
              <a:rPr lang="en-US" sz="2400" b="1"/>
              <a:t>: 2021-2022</a:t>
            </a:r>
            <a:br>
              <a:rPr lang="en-IN" sz="2400" dirty="0"/>
            </a:br>
            <a:r>
              <a:rPr lang="en-US" sz="2400" b="1" dirty="0"/>
              <a:t>Subject : COST ACCOUNTING-II ( BCOMH401C-8 )</a:t>
            </a:r>
            <a:br>
              <a:rPr lang="en-IN" sz="2400" dirty="0"/>
            </a:br>
            <a:r>
              <a:rPr lang="en-US" sz="2400" b="1" dirty="0"/>
              <a:t>Topic: Budget and Budgetary Control</a:t>
            </a:r>
            <a:br>
              <a:rPr lang="en-US" sz="2400" b="1" dirty="0"/>
            </a:br>
            <a:r>
              <a:rPr lang="en-US" sz="3500" b="1" dirty="0"/>
              <a:t>Name of Teacher : Prof. </a:t>
            </a:r>
            <a:r>
              <a:rPr lang="en-US" sz="3500" b="1" dirty="0" err="1"/>
              <a:t>Kalyan</a:t>
            </a:r>
            <a:r>
              <a:rPr lang="en-US" sz="3500" b="1" dirty="0"/>
              <a:t> Kanti </a:t>
            </a:r>
            <a:r>
              <a:rPr lang="en-US" sz="3500" b="1" dirty="0" err="1"/>
              <a:t>Dutta</a:t>
            </a:r>
            <a:endParaRPr lang="en-IN" sz="3500" dirty="0"/>
          </a:p>
        </p:txBody>
      </p:sp>
    </p:spTree>
    <p:extLst>
      <p:ext uri="{BB962C8B-B14F-4D97-AF65-F5344CB8AC3E}">
        <p14:creationId xmlns:p14="http://schemas.microsoft.com/office/powerpoint/2010/main" val="2927379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20888"/>
            <a:ext cx="8229600" cy="2304256"/>
          </a:xfrm>
        </p:spPr>
        <p:txBody>
          <a:bodyPr>
            <a:normAutofit/>
          </a:bodyPr>
          <a:lstStyle/>
          <a:p>
            <a:r>
              <a:rPr lang="en-IN" b="1" dirty="0"/>
              <a:t> </a:t>
            </a:r>
            <a:r>
              <a:rPr lang="en-US" sz="1600" b="1" dirty="0"/>
              <a:t>BUDGETARY CONTROL:</a:t>
            </a:r>
            <a:br>
              <a:rPr lang="en-IN" sz="1600" dirty="0"/>
            </a:br>
            <a:r>
              <a:rPr lang="en-US" sz="1600" b="1" dirty="0"/>
              <a:t>Budgetary control can be defined as a systematic process involving the sequential steps of fixing up of  quantitative goal through  budgeting, allotting specific duties to the responsibility </a:t>
            </a:r>
            <a:r>
              <a:rPr lang="en-US" sz="1600" b="1" dirty="0" err="1"/>
              <a:t>Centres</a:t>
            </a:r>
            <a:r>
              <a:rPr lang="en-US" sz="1600" b="1" dirty="0"/>
              <a:t>, ascertaining evaluating the work performed, ascertaining the  deviation between target and achievement, </a:t>
            </a:r>
            <a:r>
              <a:rPr lang="en-US" sz="1600" b="1" dirty="0" err="1"/>
              <a:t>tressing</a:t>
            </a:r>
            <a:r>
              <a:rPr lang="en-US" sz="1600" b="1" dirty="0"/>
              <a:t> the causes of it and taking corrective decisions.</a:t>
            </a:r>
            <a:endParaRPr lang="en-IN" sz="1600" dirty="0"/>
          </a:p>
        </p:txBody>
      </p:sp>
      <p:sp>
        <p:nvSpPr>
          <p:cNvPr id="4" name="Title 1"/>
          <p:cNvSpPr txBox="1">
            <a:spLocks/>
          </p:cNvSpPr>
          <p:nvPr/>
        </p:nvSpPr>
        <p:spPr>
          <a:xfrm>
            <a:off x="609600" y="427038"/>
            <a:ext cx="8229600" cy="1777826"/>
          </a:xfrm>
          <a:prstGeom prst="rect">
            <a:avLst/>
          </a:prstGeom>
        </p:spPr>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BUDGET: </a:t>
            </a:r>
            <a:endParaRPr lang="en-IN" dirty="0"/>
          </a:p>
          <a:p>
            <a:r>
              <a:rPr lang="en-US" b="1" dirty="0"/>
              <a:t>Budget may be defined as an explanatory statement prepared in numerical or in monetary terms or in combination of both for a future period with a view to disclosing any detailed future courses of action.</a:t>
            </a:r>
            <a:endParaRPr lang="en-IN" dirty="0"/>
          </a:p>
        </p:txBody>
      </p:sp>
    </p:spTree>
    <p:extLst>
      <p:ext uri="{BB962C8B-B14F-4D97-AF65-F5344CB8AC3E}">
        <p14:creationId xmlns:p14="http://schemas.microsoft.com/office/powerpoint/2010/main" val="354864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Features of budgetary control</a:t>
            </a:r>
            <a:endParaRPr lang="en-IN" dirty="0"/>
          </a:p>
        </p:txBody>
      </p:sp>
      <p:sp>
        <p:nvSpPr>
          <p:cNvPr id="4" name="TextBox 3"/>
          <p:cNvSpPr txBox="1"/>
          <p:nvPr/>
        </p:nvSpPr>
        <p:spPr>
          <a:xfrm>
            <a:off x="971600" y="2564904"/>
            <a:ext cx="7200799" cy="1754326"/>
          </a:xfrm>
          <a:prstGeom prst="rect">
            <a:avLst/>
          </a:prstGeom>
          <a:noFill/>
        </p:spPr>
        <p:txBody>
          <a:bodyPr wrap="square" rtlCol="0">
            <a:spAutoFit/>
          </a:bodyPr>
          <a:lstStyle/>
          <a:p>
            <a:r>
              <a:rPr lang="en-US" b="1" dirty="0"/>
              <a:t>1 establishment of budget</a:t>
            </a:r>
            <a:endParaRPr lang="en-IN" dirty="0"/>
          </a:p>
          <a:p>
            <a:r>
              <a:rPr lang="en-US" b="1" dirty="0"/>
              <a:t> 2 allotment of duties and </a:t>
            </a:r>
            <a:r>
              <a:rPr lang="en-US" b="1" dirty="0" err="1"/>
              <a:t>and</a:t>
            </a:r>
            <a:r>
              <a:rPr lang="en-US" b="1" dirty="0"/>
              <a:t> responsibilities </a:t>
            </a:r>
            <a:endParaRPr lang="en-IN" dirty="0"/>
          </a:p>
          <a:p>
            <a:r>
              <a:rPr lang="en-US" b="1" dirty="0"/>
              <a:t>3 coordination </a:t>
            </a:r>
            <a:endParaRPr lang="en-IN" dirty="0"/>
          </a:p>
          <a:p>
            <a:r>
              <a:rPr lang="en-US" b="1" dirty="0"/>
              <a:t>4 continuous comparison </a:t>
            </a:r>
            <a:endParaRPr lang="en-IN" dirty="0"/>
          </a:p>
          <a:p>
            <a:r>
              <a:rPr lang="en-US" b="1" dirty="0"/>
              <a:t>5 revision of budget </a:t>
            </a:r>
            <a:endParaRPr lang="en-IN" dirty="0"/>
          </a:p>
          <a:p>
            <a:r>
              <a:rPr lang="en-US" b="1" dirty="0"/>
              <a:t>6 a controlling process </a:t>
            </a:r>
            <a:endParaRPr lang="en-IN" dirty="0"/>
          </a:p>
        </p:txBody>
      </p:sp>
    </p:spTree>
    <p:extLst>
      <p:ext uri="{BB962C8B-B14F-4D97-AF65-F5344CB8AC3E}">
        <p14:creationId xmlns:p14="http://schemas.microsoft.com/office/powerpoint/2010/main" val="2541992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29600" cy="1143000"/>
          </a:xfrm>
        </p:spPr>
        <p:txBody>
          <a:bodyPr>
            <a:normAutofit fontScale="90000"/>
          </a:bodyPr>
          <a:lstStyle/>
          <a:p>
            <a:r>
              <a:rPr lang="en-US" b="1" u="sng" dirty="0"/>
              <a:t>Importance of budgetary control</a:t>
            </a:r>
            <a:br>
              <a:rPr lang="en-IN" dirty="0"/>
            </a:br>
            <a:endParaRPr lang="en-IN" dirty="0"/>
          </a:p>
        </p:txBody>
      </p:sp>
      <p:sp>
        <p:nvSpPr>
          <p:cNvPr id="3" name="Content Placeholder 2"/>
          <p:cNvSpPr>
            <a:spLocks noGrp="1"/>
          </p:cNvSpPr>
          <p:nvPr>
            <p:ph idx="1"/>
          </p:nvPr>
        </p:nvSpPr>
        <p:spPr>
          <a:xfrm>
            <a:off x="539552" y="1484784"/>
            <a:ext cx="8229600" cy="4525963"/>
          </a:xfrm>
        </p:spPr>
        <p:txBody>
          <a:bodyPr>
            <a:normAutofit fontScale="92500" lnSpcReduction="20000"/>
          </a:bodyPr>
          <a:lstStyle/>
          <a:p>
            <a:r>
              <a:rPr lang="en-US" b="1" dirty="0"/>
              <a:t>1 providing a comprehensive outlook </a:t>
            </a:r>
            <a:endParaRPr lang="en-IN" dirty="0"/>
          </a:p>
          <a:p>
            <a:r>
              <a:rPr lang="en-US" b="1" dirty="0"/>
              <a:t>2 help in fulfilling objectives </a:t>
            </a:r>
            <a:endParaRPr lang="en-IN" dirty="0"/>
          </a:p>
          <a:p>
            <a:r>
              <a:rPr lang="en-US" b="1" dirty="0"/>
              <a:t>3 help in coordination </a:t>
            </a:r>
            <a:endParaRPr lang="en-IN" dirty="0"/>
          </a:p>
          <a:p>
            <a:r>
              <a:rPr lang="en-US" b="1" dirty="0"/>
              <a:t>4 medium of continuous progress </a:t>
            </a:r>
            <a:endParaRPr lang="en-IN" dirty="0"/>
          </a:p>
          <a:p>
            <a:r>
              <a:rPr lang="en-US" b="1" dirty="0"/>
              <a:t>5 helping delegation of authority</a:t>
            </a:r>
            <a:endParaRPr lang="en-IN" dirty="0"/>
          </a:p>
          <a:p>
            <a:r>
              <a:rPr lang="en-US" b="1" dirty="0"/>
              <a:t> 6 increase in efficiency add reduction wastage </a:t>
            </a:r>
            <a:endParaRPr lang="en-IN" dirty="0"/>
          </a:p>
          <a:p>
            <a:r>
              <a:rPr lang="en-US" b="1" dirty="0"/>
              <a:t>7 main pillar financial planning </a:t>
            </a:r>
            <a:endParaRPr lang="en-IN" dirty="0"/>
          </a:p>
          <a:p>
            <a:r>
              <a:rPr lang="en-US" b="1" dirty="0"/>
              <a:t>8 identifying weaknesses add rendering advices</a:t>
            </a:r>
            <a:endParaRPr lang="en-IN" dirty="0"/>
          </a:p>
          <a:p>
            <a:r>
              <a:rPr lang="en-US" b="1" dirty="0"/>
              <a:t>9 help in motivation</a:t>
            </a:r>
            <a:endParaRPr lang="en-IN" dirty="0"/>
          </a:p>
        </p:txBody>
      </p:sp>
    </p:spTree>
    <p:extLst>
      <p:ext uri="{BB962C8B-B14F-4D97-AF65-F5344CB8AC3E}">
        <p14:creationId xmlns:p14="http://schemas.microsoft.com/office/powerpoint/2010/main" val="369444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8640"/>
            <a:ext cx="8229600" cy="792087"/>
          </a:xfrm>
        </p:spPr>
        <p:txBody>
          <a:bodyPr>
            <a:noAutofit/>
          </a:bodyPr>
          <a:lstStyle/>
          <a:p>
            <a:r>
              <a:rPr lang="en-US" sz="2800" b="1" u="sng" dirty="0"/>
              <a:t>Objectives of budget and budgetary control</a:t>
            </a:r>
            <a:endParaRPr lang="en-IN" sz="2800" dirty="0"/>
          </a:p>
          <a:p>
            <a:endParaRPr lang="en-IN" sz="1200" dirty="0"/>
          </a:p>
        </p:txBody>
      </p:sp>
      <p:sp>
        <p:nvSpPr>
          <p:cNvPr id="5" name="TextBox 4"/>
          <p:cNvSpPr txBox="1"/>
          <p:nvPr/>
        </p:nvSpPr>
        <p:spPr>
          <a:xfrm>
            <a:off x="1115616" y="1102634"/>
            <a:ext cx="6715813" cy="3970318"/>
          </a:xfrm>
          <a:prstGeom prst="rect">
            <a:avLst/>
          </a:prstGeom>
          <a:noFill/>
        </p:spPr>
        <p:txBody>
          <a:bodyPr wrap="none" rtlCol="0">
            <a:spAutoFit/>
          </a:bodyPr>
          <a:lstStyle/>
          <a:p>
            <a:r>
              <a:rPr lang="en-US" b="1" dirty="0"/>
              <a:t>1 formalization of business objectives</a:t>
            </a:r>
            <a:endParaRPr lang="en-IN" dirty="0"/>
          </a:p>
          <a:p>
            <a:r>
              <a:rPr lang="en-US" b="1" dirty="0"/>
              <a:t> 2 allotment targets </a:t>
            </a:r>
            <a:endParaRPr lang="en-IN" dirty="0"/>
          </a:p>
          <a:p>
            <a:r>
              <a:rPr lang="en-US" b="1" dirty="0"/>
              <a:t>3 increasing efficiency</a:t>
            </a:r>
            <a:endParaRPr lang="en-IN" dirty="0"/>
          </a:p>
          <a:p>
            <a:r>
              <a:rPr lang="en-US" b="1" dirty="0"/>
              <a:t> 4 best utilization of resources</a:t>
            </a:r>
            <a:endParaRPr lang="en-IN" dirty="0"/>
          </a:p>
          <a:p>
            <a:r>
              <a:rPr lang="en-US" b="1" dirty="0"/>
              <a:t> 5 communication </a:t>
            </a:r>
            <a:endParaRPr lang="en-IN" dirty="0"/>
          </a:p>
          <a:p>
            <a:r>
              <a:rPr lang="en-US" b="1" dirty="0"/>
              <a:t>6 coordination </a:t>
            </a:r>
            <a:endParaRPr lang="en-IN" dirty="0"/>
          </a:p>
          <a:p>
            <a:r>
              <a:rPr lang="en-US" b="1" dirty="0"/>
              <a:t>7 delegated authority </a:t>
            </a:r>
            <a:endParaRPr lang="en-IN" dirty="0"/>
          </a:p>
          <a:p>
            <a:r>
              <a:rPr lang="en-US" b="1" dirty="0"/>
              <a:t>8 evaluation of performance </a:t>
            </a:r>
            <a:endParaRPr lang="en-IN" dirty="0"/>
          </a:p>
          <a:p>
            <a:r>
              <a:rPr lang="en-US" b="1" dirty="0"/>
              <a:t>9 finding out deviations </a:t>
            </a:r>
            <a:endParaRPr lang="en-IN" dirty="0"/>
          </a:p>
          <a:p>
            <a:r>
              <a:rPr lang="en-US" b="1" dirty="0"/>
              <a:t>10 revealing the reasons for variation </a:t>
            </a:r>
            <a:endParaRPr lang="en-IN" dirty="0"/>
          </a:p>
          <a:p>
            <a:r>
              <a:rPr lang="en-US" b="1" dirty="0"/>
              <a:t>11 taking corrective measures </a:t>
            </a:r>
            <a:endParaRPr lang="en-IN" dirty="0"/>
          </a:p>
          <a:p>
            <a:r>
              <a:rPr lang="en-US" b="1" dirty="0"/>
              <a:t>12 reduction of wastage and cost </a:t>
            </a:r>
            <a:endParaRPr lang="en-IN" dirty="0"/>
          </a:p>
          <a:p>
            <a:r>
              <a:rPr lang="en-US" b="1" dirty="0"/>
              <a:t>13 centralization of control and decentralization of the responsibility</a:t>
            </a:r>
            <a:endParaRPr lang="en-IN" dirty="0"/>
          </a:p>
          <a:p>
            <a:endParaRPr lang="en-IN" dirty="0"/>
          </a:p>
        </p:txBody>
      </p:sp>
    </p:spTree>
    <p:extLst>
      <p:ext uri="{BB962C8B-B14F-4D97-AF65-F5344CB8AC3E}">
        <p14:creationId xmlns:p14="http://schemas.microsoft.com/office/powerpoint/2010/main" val="3191209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u="sng" dirty="0"/>
              <a:t>Advantages of budget and budgetary control</a:t>
            </a:r>
            <a:endParaRPr lang="en-IN" sz="3000" dirty="0"/>
          </a:p>
        </p:txBody>
      </p:sp>
      <p:sp>
        <p:nvSpPr>
          <p:cNvPr id="3" name="Content Placeholder 2"/>
          <p:cNvSpPr>
            <a:spLocks noGrp="1"/>
          </p:cNvSpPr>
          <p:nvPr>
            <p:ph idx="1"/>
          </p:nvPr>
        </p:nvSpPr>
        <p:spPr/>
        <p:txBody>
          <a:bodyPr>
            <a:normAutofit fontScale="70000" lnSpcReduction="20000"/>
          </a:bodyPr>
          <a:lstStyle/>
          <a:p>
            <a:r>
              <a:rPr lang="en-US" b="1" dirty="0"/>
              <a:t>1 tool of  planning </a:t>
            </a:r>
            <a:endParaRPr lang="en-IN" dirty="0"/>
          </a:p>
          <a:p>
            <a:r>
              <a:rPr lang="en-US" b="1" dirty="0"/>
              <a:t>2 help in evaluation off performance </a:t>
            </a:r>
            <a:endParaRPr lang="en-IN" dirty="0"/>
          </a:p>
          <a:p>
            <a:r>
              <a:rPr lang="en-US" b="1" dirty="0"/>
              <a:t>3 indicator of limiting factors  of planning </a:t>
            </a:r>
            <a:endParaRPr lang="en-IN" dirty="0"/>
          </a:p>
          <a:p>
            <a:r>
              <a:rPr lang="en-US" b="1" dirty="0"/>
              <a:t>4 increase in efficiency and profitability </a:t>
            </a:r>
            <a:endParaRPr lang="en-IN" dirty="0"/>
          </a:p>
          <a:p>
            <a:r>
              <a:rPr lang="en-US" b="1" dirty="0"/>
              <a:t>5 decentralization of power </a:t>
            </a:r>
            <a:endParaRPr lang="en-IN" dirty="0"/>
          </a:p>
          <a:p>
            <a:r>
              <a:rPr lang="en-US" b="1" dirty="0"/>
              <a:t>6 medium of communications </a:t>
            </a:r>
            <a:endParaRPr lang="en-IN" dirty="0"/>
          </a:p>
          <a:p>
            <a:r>
              <a:rPr lang="en-US" b="1" dirty="0"/>
              <a:t>7 establishment of linkage</a:t>
            </a:r>
            <a:endParaRPr lang="en-IN" dirty="0"/>
          </a:p>
          <a:p>
            <a:r>
              <a:rPr lang="en-US" b="1" dirty="0"/>
              <a:t> 8 effecting coordination </a:t>
            </a:r>
            <a:endParaRPr lang="en-IN" dirty="0"/>
          </a:p>
          <a:p>
            <a:r>
              <a:rPr lang="en-US" b="1" dirty="0"/>
              <a:t>9 identification of weakness and rectifications </a:t>
            </a:r>
            <a:endParaRPr lang="en-IN" dirty="0"/>
          </a:p>
          <a:p>
            <a:r>
              <a:rPr lang="en-US" b="1" dirty="0"/>
              <a:t>10 revision of plans </a:t>
            </a:r>
            <a:endParaRPr lang="en-IN" dirty="0"/>
          </a:p>
          <a:p>
            <a:r>
              <a:rPr lang="en-US" b="1" dirty="0"/>
              <a:t>11 increase in comparability </a:t>
            </a:r>
            <a:endParaRPr lang="en-IN" dirty="0"/>
          </a:p>
          <a:p>
            <a:r>
              <a:rPr lang="en-US" b="1" dirty="0"/>
              <a:t>12 help in cost reduction </a:t>
            </a:r>
            <a:endParaRPr lang="en-IN" dirty="0"/>
          </a:p>
          <a:p>
            <a:r>
              <a:rPr lang="en-US" b="1" dirty="0"/>
              <a:t>13 tool of overall control</a:t>
            </a:r>
            <a:endParaRPr lang="en-IN" dirty="0"/>
          </a:p>
          <a:p>
            <a:endParaRPr lang="en-IN" dirty="0"/>
          </a:p>
        </p:txBody>
      </p:sp>
    </p:spTree>
    <p:extLst>
      <p:ext uri="{BB962C8B-B14F-4D97-AF65-F5344CB8AC3E}">
        <p14:creationId xmlns:p14="http://schemas.microsoft.com/office/powerpoint/2010/main" val="278544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 </a:t>
            </a:r>
            <a:r>
              <a:rPr lang="en-US" sz="3300" b="1" u="sng" dirty="0"/>
              <a:t>Limitations of budget and budgetary control</a:t>
            </a:r>
            <a:endParaRPr lang="en-IN" sz="3300" dirty="0"/>
          </a:p>
        </p:txBody>
      </p:sp>
      <p:sp>
        <p:nvSpPr>
          <p:cNvPr id="3" name="Content Placeholder 2"/>
          <p:cNvSpPr>
            <a:spLocks noGrp="1"/>
          </p:cNvSpPr>
          <p:nvPr>
            <p:ph idx="1"/>
          </p:nvPr>
        </p:nvSpPr>
        <p:spPr/>
        <p:txBody>
          <a:bodyPr>
            <a:normAutofit fontScale="92500" lnSpcReduction="20000"/>
          </a:bodyPr>
          <a:lstStyle/>
          <a:p>
            <a:r>
              <a:rPr lang="en-US" b="1" dirty="0"/>
              <a:t>1 assumption based</a:t>
            </a:r>
            <a:endParaRPr lang="en-IN" dirty="0"/>
          </a:p>
          <a:p>
            <a:r>
              <a:rPr lang="en-US" b="1" dirty="0"/>
              <a:t> 2 note useful in changed situation </a:t>
            </a:r>
            <a:endParaRPr lang="en-IN" dirty="0"/>
          </a:p>
          <a:p>
            <a:r>
              <a:rPr lang="en-US" b="1" dirty="0"/>
              <a:t>3 non implementation due to mismanagement</a:t>
            </a:r>
            <a:endParaRPr lang="en-IN" dirty="0"/>
          </a:p>
          <a:p>
            <a:r>
              <a:rPr lang="en-US" b="1" dirty="0"/>
              <a:t> 4 maximum use of efficiency not possible</a:t>
            </a:r>
            <a:endParaRPr lang="en-IN" dirty="0"/>
          </a:p>
          <a:p>
            <a:r>
              <a:rPr lang="en-US" b="1" dirty="0"/>
              <a:t> 5 employee resistance</a:t>
            </a:r>
            <a:endParaRPr lang="en-IN" dirty="0"/>
          </a:p>
          <a:p>
            <a:r>
              <a:rPr lang="en-US" b="1" dirty="0"/>
              <a:t> 6 possibility of departmental discordance</a:t>
            </a:r>
            <a:endParaRPr lang="en-IN" dirty="0"/>
          </a:p>
          <a:p>
            <a:r>
              <a:rPr lang="en-US" b="1" dirty="0"/>
              <a:t> 7 ignoring qualitative aspect</a:t>
            </a:r>
            <a:endParaRPr lang="en-IN" dirty="0"/>
          </a:p>
          <a:p>
            <a:r>
              <a:rPr lang="en-US" b="1" dirty="0"/>
              <a:t> 8 costly affair </a:t>
            </a:r>
            <a:endParaRPr lang="en-IN" dirty="0"/>
          </a:p>
          <a:p>
            <a:r>
              <a:rPr lang="en-US" b="1" dirty="0"/>
              <a:t>9 time consuming</a:t>
            </a:r>
            <a:endParaRPr lang="en-IN" dirty="0"/>
          </a:p>
          <a:p>
            <a:endParaRPr lang="en-IN" dirty="0"/>
          </a:p>
        </p:txBody>
      </p:sp>
    </p:spTree>
    <p:extLst>
      <p:ext uri="{BB962C8B-B14F-4D97-AF65-F5344CB8AC3E}">
        <p14:creationId xmlns:p14="http://schemas.microsoft.com/office/powerpoint/2010/main" val="48701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b="1" u="sng" dirty="0"/>
              <a:t>Steps required for administrating budgetary control system</a:t>
            </a:r>
            <a:endParaRPr lang="en-IN" dirty="0"/>
          </a:p>
        </p:txBody>
      </p:sp>
      <p:sp>
        <p:nvSpPr>
          <p:cNvPr id="3" name="Content Placeholder 2"/>
          <p:cNvSpPr>
            <a:spLocks noGrp="1"/>
          </p:cNvSpPr>
          <p:nvPr>
            <p:ph idx="1"/>
          </p:nvPr>
        </p:nvSpPr>
        <p:spPr/>
        <p:txBody>
          <a:bodyPr/>
          <a:lstStyle/>
          <a:p>
            <a:r>
              <a:rPr lang="en-US" b="1" dirty="0"/>
              <a:t>1 establishment of budgetary organization</a:t>
            </a:r>
            <a:endParaRPr lang="en-IN" dirty="0"/>
          </a:p>
          <a:p>
            <a:r>
              <a:rPr lang="en-US" b="1" dirty="0"/>
              <a:t>2 formation of budget committee</a:t>
            </a:r>
            <a:endParaRPr lang="en-IN" dirty="0"/>
          </a:p>
          <a:p>
            <a:r>
              <a:rPr lang="en-US" b="1" dirty="0"/>
              <a:t>3 preparation of budget manual</a:t>
            </a:r>
            <a:endParaRPr lang="en-IN" dirty="0"/>
          </a:p>
          <a:p>
            <a:r>
              <a:rPr lang="en-US" b="1" dirty="0"/>
              <a:t>4 determination of the key or limiting factors</a:t>
            </a:r>
            <a:endParaRPr lang="en-IN" dirty="0"/>
          </a:p>
          <a:p>
            <a:endParaRPr lang="en-IN" dirty="0"/>
          </a:p>
        </p:txBody>
      </p:sp>
    </p:spTree>
    <p:extLst>
      <p:ext uri="{BB962C8B-B14F-4D97-AF65-F5344CB8AC3E}">
        <p14:creationId xmlns:p14="http://schemas.microsoft.com/office/powerpoint/2010/main" val="15831192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448</Words>
  <Application>Microsoft Office PowerPoint</Application>
  <PresentationFormat>On-screen Show (4:3)</PresentationFormat>
  <Paragraphs>64</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KHATRA ADIBASI MAHAVIDYALAYA       E-Content            Department : Commerce  Department : Commerce Semester: IV (Honours) Session: 2021-2022 Subject : COST ACCOUNTING-II ( BCOMH401C-8 ) Topic: Budget and Budgetary Control Name of Teacher : Prof. Kalyan Kanti Dutta</vt:lpstr>
      <vt:lpstr> BUDGETARY CONTROL: Budgetary control can be defined as a systematic process involving the sequential steps of fixing up of  quantitative goal through  budgeting, allotting specific duties to the responsibility Centres, ascertaining evaluating the work performed, ascertaining the  deviation between target and achievement, tressing the causes of it and taking corrective decisions.</vt:lpstr>
      <vt:lpstr>Features of budgetary control</vt:lpstr>
      <vt:lpstr>Importance of budgetary control </vt:lpstr>
      <vt:lpstr>PowerPoint Presentation</vt:lpstr>
      <vt:lpstr>Advantages of budget and budgetary control</vt:lpstr>
      <vt:lpstr> Limitations of budget and budgetary control</vt:lpstr>
      <vt:lpstr> Steps required for administrating budgetary control system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KHATRA ADIBASI MAHAVIDYALAYA                                       E-Content            Department : Commerce Semester: I (Honours)     Session: 2018-2019 Subject : Management Theory ( BCOMH 103 GE-1 ) Topic: CONTROL Name of Teacher : Prof. Kalyan Kanti Dutta</dc:title>
  <dc:creator>Hirak</dc:creator>
  <cp:lastModifiedBy>USER</cp:lastModifiedBy>
  <cp:revision>16</cp:revision>
  <dcterms:created xsi:type="dcterms:W3CDTF">2023-01-09T07:06:20Z</dcterms:created>
  <dcterms:modified xsi:type="dcterms:W3CDTF">2024-01-16T04:30:33Z</dcterms:modified>
</cp:coreProperties>
</file>